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60A2E-039A-4C44-A0DD-597A3A08379B}" type="doc">
      <dgm:prSet loTypeId="urn:microsoft.com/office/officeart/2005/8/layout/hierarchy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B6BB52-B954-4817-9651-FABD84E5E08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строгое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вегетарианство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C997041-CC76-4549-A80E-F29C65694A74}" type="parTrans" cxnId="{90E8D247-CFFD-4B0D-8B1C-63384D976AB9}">
      <dgm:prSet/>
      <dgm:spPr/>
      <dgm:t>
        <a:bodyPr/>
        <a:lstStyle/>
        <a:p>
          <a:endParaRPr lang="ru-RU"/>
        </a:p>
      </dgm:t>
    </dgm:pt>
    <dgm:pt modelId="{415DA819-F12C-415D-BF40-2AE8F74FAC33}" type="sibTrans" cxnId="{90E8D247-CFFD-4B0D-8B1C-63384D976AB9}">
      <dgm:prSet/>
      <dgm:spPr/>
      <dgm:t>
        <a:bodyPr/>
        <a:lstStyle/>
        <a:p>
          <a:endParaRPr lang="ru-RU"/>
        </a:p>
      </dgm:t>
    </dgm:pt>
    <dgm:pt modelId="{D154E73B-F72F-457E-921E-2658CFAC7115}">
      <dgm:prSet phldrT="[Текст]" cust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r>
            <a:rPr lang="ru-RU" sz="2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веганы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06A309-C85C-49E2-8389-00C2C4CA9474}" type="parTrans" cxnId="{8A6353F0-72EC-465E-A947-3AE8E889A774}">
      <dgm:prSet/>
      <dgm:spPr/>
      <dgm:t>
        <a:bodyPr/>
        <a:lstStyle/>
        <a:p>
          <a:endParaRPr lang="ru-RU"/>
        </a:p>
      </dgm:t>
    </dgm:pt>
    <dgm:pt modelId="{3B397D90-CB53-4561-A465-67FB44E2AB52}" type="sibTrans" cxnId="{8A6353F0-72EC-465E-A947-3AE8E889A774}">
      <dgm:prSet/>
      <dgm:spPr/>
      <dgm:t>
        <a:bodyPr/>
        <a:lstStyle/>
        <a:p>
          <a:endParaRPr lang="ru-RU"/>
        </a:p>
      </dgm:t>
    </dgm:pt>
    <dgm:pt modelId="{68464AB4-2F13-4742-9FDB-CF84C2C71E10}">
      <dgm:prSet phldrT="[Текст]"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r>
            <a:rPr lang="ru-RU" sz="2400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сыроеды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5C1475-A9B4-40D5-87B3-F28431DD7771}" type="parTrans" cxnId="{DEA6B532-9F43-4065-9A36-C8258489CB39}">
      <dgm:prSet/>
      <dgm:spPr/>
      <dgm:t>
        <a:bodyPr/>
        <a:lstStyle/>
        <a:p>
          <a:endParaRPr lang="ru-RU"/>
        </a:p>
      </dgm:t>
    </dgm:pt>
    <dgm:pt modelId="{690F22DB-F38D-49A0-B51B-47E95E64227F}" type="sibTrans" cxnId="{DEA6B532-9F43-4065-9A36-C8258489CB39}">
      <dgm:prSet/>
      <dgm:spPr/>
      <dgm:t>
        <a:bodyPr/>
        <a:lstStyle/>
        <a:p>
          <a:endParaRPr lang="ru-RU"/>
        </a:p>
      </dgm:t>
    </dgm:pt>
    <dgm:pt modelId="{62D982E0-26BA-43A6-8262-0E3E5F0400EF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лигадовегетарианство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F0F5FDA-90C3-4060-B2AD-C4C4DAB45147}" type="parTrans" cxnId="{7480C7C7-EF75-4863-8F0F-25C9C9F039B7}">
      <dgm:prSet/>
      <dgm:spPr/>
      <dgm:t>
        <a:bodyPr/>
        <a:lstStyle/>
        <a:p>
          <a:endParaRPr lang="ru-RU"/>
        </a:p>
      </dgm:t>
    </dgm:pt>
    <dgm:pt modelId="{FDB420B6-8AE0-44F3-B325-9D8CB8E9AC2E}" type="sibTrans" cxnId="{7480C7C7-EF75-4863-8F0F-25C9C9F039B7}">
      <dgm:prSet/>
      <dgm:spPr/>
      <dgm:t>
        <a:bodyPr/>
        <a:lstStyle/>
        <a:p>
          <a:endParaRPr lang="ru-RU"/>
        </a:p>
      </dgm:t>
    </dgm:pt>
    <dgm:pt modelId="{932B1C5A-DC5F-42BF-9530-63624989F3A2}">
      <dgm:prSet phldrT="[Текст]" custT="1"/>
      <dgm:spPr>
        <a:gradFill flip="none"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r>
            <a:rPr lang="ru-RU" sz="2400" b="1" dirty="0" err="1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лактовегетарианцы</a:t>
          </a:r>
          <a:endParaRPr lang="ru-RU" sz="2400" b="1" dirty="0">
            <a:solidFill>
              <a:schemeClr val="accent5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D1405A-8621-410A-9F3A-486B6DD4E990}" type="parTrans" cxnId="{ECBE882B-9275-4508-B181-F6B65FEDE874}">
      <dgm:prSet/>
      <dgm:spPr/>
      <dgm:t>
        <a:bodyPr/>
        <a:lstStyle/>
        <a:p>
          <a:endParaRPr lang="ru-RU"/>
        </a:p>
      </dgm:t>
    </dgm:pt>
    <dgm:pt modelId="{75911562-065F-4373-979F-52AD018B641E}" type="sibTrans" cxnId="{ECBE882B-9275-4508-B181-F6B65FEDE874}">
      <dgm:prSet/>
      <dgm:spPr/>
      <dgm:t>
        <a:bodyPr/>
        <a:lstStyle/>
        <a:p>
          <a:endParaRPr lang="ru-RU"/>
        </a:p>
      </dgm:t>
    </dgm:pt>
    <dgm:pt modelId="{47204893-EE54-4CCE-9325-19D9E7E65BDF}">
      <dgm:prSet phldrT="[Текст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/>
        <a:lstStyle/>
        <a:p>
          <a:r>
            <a:rPr lang="ru-RU" sz="2400" b="1" dirty="0" err="1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rPr>
            <a:t>лактоововегетарианцы</a:t>
          </a:r>
          <a:endParaRPr lang="ru-RU" sz="2400" b="1" dirty="0">
            <a:solidFill>
              <a:schemeClr val="accent5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B4B9BE-DB69-43BD-9E7D-979FEE8A0325}" type="parTrans" cxnId="{3B000039-6155-40D0-A42B-99A95A32E6D2}">
      <dgm:prSet/>
      <dgm:spPr/>
      <dgm:t>
        <a:bodyPr/>
        <a:lstStyle/>
        <a:p>
          <a:endParaRPr lang="ru-RU"/>
        </a:p>
      </dgm:t>
    </dgm:pt>
    <dgm:pt modelId="{10820031-08BF-40E0-9476-46AF0FC097D8}" type="sibTrans" cxnId="{3B000039-6155-40D0-A42B-99A95A32E6D2}">
      <dgm:prSet/>
      <dgm:spPr/>
      <dgm:t>
        <a:bodyPr/>
        <a:lstStyle/>
        <a:p>
          <a:endParaRPr lang="ru-RU"/>
        </a:p>
      </dgm:t>
    </dgm:pt>
    <dgm:pt modelId="{0F77A56C-3EF2-4129-8948-4AAB2B65B1D8}" type="pres">
      <dgm:prSet presAssocID="{54C60A2E-039A-4C44-A0DD-597A3A0837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117492-002E-40D7-A5B9-A1D3A7F3611C}" type="pres">
      <dgm:prSet presAssocID="{C0B6BB52-B954-4817-9651-FABD84E5E08E}" presName="root" presStyleCnt="0"/>
      <dgm:spPr/>
    </dgm:pt>
    <dgm:pt modelId="{8485E509-B4CF-4806-A239-DD26E87AAA65}" type="pres">
      <dgm:prSet presAssocID="{C0B6BB52-B954-4817-9651-FABD84E5E08E}" presName="rootComposite" presStyleCnt="0"/>
      <dgm:spPr/>
    </dgm:pt>
    <dgm:pt modelId="{BD47651E-D0B1-4BCB-95C4-9CAD34F1A31A}" type="pres">
      <dgm:prSet presAssocID="{C0B6BB52-B954-4817-9651-FABD84E5E08E}" presName="rootText" presStyleLbl="node1" presStyleIdx="0" presStyleCnt="2"/>
      <dgm:spPr/>
      <dgm:t>
        <a:bodyPr/>
        <a:lstStyle/>
        <a:p>
          <a:endParaRPr lang="ru-RU"/>
        </a:p>
      </dgm:t>
    </dgm:pt>
    <dgm:pt modelId="{E8D55EF7-9A73-4BD5-B195-32C0A19BA02D}" type="pres">
      <dgm:prSet presAssocID="{C0B6BB52-B954-4817-9651-FABD84E5E08E}" presName="rootConnector" presStyleLbl="node1" presStyleIdx="0" presStyleCnt="2"/>
      <dgm:spPr/>
      <dgm:t>
        <a:bodyPr/>
        <a:lstStyle/>
        <a:p>
          <a:endParaRPr lang="ru-RU"/>
        </a:p>
      </dgm:t>
    </dgm:pt>
    <dgm:pt modelId="{8F8926D4-AB12-47B5-BE92-D62611C7D69E}" type="pres">
      <dgm:prSet presAssocID="{C0B6BB52-B954-4817-9651-FABD84E5E08E}" presName="childShape" presStyleCnt="0"/>
      <dgm:spPr/>
    </dgm:pt>
    <dgm:pt modelId="{1DFA3308-652B-4314-9DBA-1F6C977BBB2E}" type="pres">
      <dgm:prSet presAssocID="{7606A309-C85C-49E2-8389-00C2C4CA947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5C3A69B-39B7-463B-A661-380A8B18BA6A}" type="pres">
      <dgm:prSet presAssocID="{D154E73B-F72F-457E-921E-2658CFAC7115}" presName="childText" presStyleLbl="bgAcc1" presStyleIdx="0" presStyleCnt="4" custLinFactNeighborX="-1821" custLinFactNeighborY="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7C74A-6647-441B-A1B3-8A78029CBDEC}" type="pres">
      <dgm:prSet presAssocID="{BF5C1475-A9B4-40D5-87B3-F28431DD777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2892AEC-1F67-4066-826C-81AEC0CBE365}" type="pres">
      <dgm:prSet presAssocID="{68464AB4-2F13-4742-9FDB-CF84C2C71E10}" presName="childText" presStyleLbl="bgAcc1" presStyleIdx="1" presStyleCnt="4" custScaleX="92597" custScaleY="100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4E58F-74E6-4B1B-86D2-72A6B7DEBDBD}" type="pres">
      <dgm:prSet presAssocID="{62D982E0-26BA-43A6-8262-0E3E5F0400EF}" presName="root" presStyleCnt="0"/>
      <dgm:spPr/>
    </dgm:pt>
    <dgm:pt modelId="{4877F293-19AB-4D26-872F-1A0ECF260370}" type="pres">
      <dgm:prSet presAssocID="{62D982E0-26BA-43A6-8262-0E3E5F0400EF}" presName="rootComposite" presStyleCnt="0"/>
      <dgm:spPr/>
    </dgm:pt>
    <dgm:pt modelId="{A627BD1D-0E8E-4E3A-A67E-62D396077FFA}" type="pres">
      <dgm:prSet presAssocID="{62D982E0-26BA-43A6-8262-0E3E5F0400EF}" presName="rootText" presStyleLbl="node1" presStyleIdx="1" presStyleCnt="2" custScaleX="115243"/>
      <dgm:spPr/>
      <dgm:t>
        <a:bodyPr/>
        <a:lstStyle/>
        <a:p>
          <a:endParaRPr lang="ru-RU"/>
        </a:p>
      </dgm:t>
    </dgm:pt>
    <dgm:pt modelId="{C6A05E63-88F9-4ED2-B2B4-827AF5DD51F8}" type="pres">
      <dgm:prSet presAssocID="{62D982E0-26BA-43A6-8262-0E3E5F0400EF}" presName="rootConnector" presStyleLbl="node1" presStyleIdx="1" presStyleCnt="2"/>
      <dgm:spPr/>
      <dgm:t>
        <a:bodyPr/>
        <a:lstStyle/>
        <a:p>
          <a:endParaRPr lang="ru-RU"/>
        </a:p>
      </dgm:t>
    </dgm:pt>
    <dgm:pt modelId="{5102E97B-EFDB-48A8-AC93-84BAFC989E99}" type="pres">
      <dgm:prSet presAssocID="{62D982E0-26BA-43A6-8262-0E3E5F0400EF}" presName="childShape" presStyleCnt="0"/>
      <dgm:spPr/>
    </dgm:pt>
    <dgm:pt modelId="{B2B50AFD-8EC9-4061-BA46-3F74BD56FD3D}" type="pres">
      <dgm:prSet presAssocID="{91D1405A-8621-410A-9F3A-486B6DD4E99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C222B88-2BBB-4162-8D6A-45FE09D73DF2}" type="pres">
      <dgm:prSet presAssocID="{932B1C5A-DC5F-42BF-9530-63624989F3A2}" presName="childText" presStyleLbl="bgAcc1" presStyleIdx="2" presStyleCnt="4" custScaleX="12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CCA43-FCF8-41FF-A9FE-61CECD834360}" type="pres">
      <dgm:prSet presAssocID="{ADB4B9BE-DB69-43BD-9E7D-979FEE8A032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8299E01-8AA7-4AA2-B0D6-3F5028393733}" type="pres">
      <dgm:prSet presAssocID="{47204893-EE54-4CCE-9325-19D9E7E65BDF}" presName="childText" presStyleLbl="bgAcc1" presStyleIdx="3" presStyleCnt="4" custScaleX="146408" custLinFactNeighborX="5231" custLinFactNeighborY="-18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8D247-CFFD-4B0D-8B1C-63384D976AB9}" srcId="{54C60A2E-039A-4C44-A0DD-597A3A08379B}" destId="{C0B6BB52-B954-4817-9651-FABD84E5E08E}" srcOrd="0" destOrd="0" parTransId="{FC997041-CC76-4549-A80E-F29C65694A74}" sibTransId="{415DA819-F12C-415D-BF40-2AE8F74FAC33}"/>
    <dgm:cxn modelId="{329ED9D7-00E4-4060-8EA1-B54F5DBE25F7}" type="presOf" srcId="{932B1C5A-DC5F-42BF-9530-63624989F3A2}" destId="{2C222B88-2BBB-4162-8D6A-45FE09D73DF2}" srcOrd="0" destOrd="0" presId="urn:microsoft.com/office/officeart/2005/8/layout/hierarchy3"/>
    <dgm:cxn modelId="{1D934CEA-F7D7-45F1-B384-57763B5F6730}" type="presOf" srcId="{47204893-EE54-4CCE-9325-19D9E7E65BDF}" destId="{28299E01-8AA7-4AA2-B0D6-3F5028393733}" srcOrd="0" destOrd="0" presId="urn:microsoft.com/office/officeart/2005/8/layout/hierarchy3"/>
    <dgm:cxn modelId="{A90BDA5C-9523-4268-8C66-46428F965576}" type="presOf" srcId="{C0B6BB52-B954-4817-9651-FABD84E5E08E}" destId="{E8D55EF7-9A73-4BD5-B195-32C0A19BA02D}" srcOrd="1" destOrd="0" presId="urn:microsoft.com/office/officeart/2005/8/layout/hierarchy3"/>
    <dgm:cxn modelId="{ACBD6A5F-518E-4167-9E0C-4CE5D1C45B9D}" type="presOf" srcId="{68464AB4-2F13-4742-9FDB-CF84C2C71E10}" destId="{42892AEC-1F67-4066-826C-81AEC0CBE365}" srcOrd="0" destOrd="0" presId="urn:microsoft.com/office/officeart/2005/8/layout/hierarchy3"/>
    <dgm:cxn modelId="{5475F161-834E-4A45-9AF2-EEEC0AD905BF}" type="presOf" srcId="{62D982E0-26BA-43A6-8262-0E3E5F0400EF}" destId="{A627BD1D-0E8E-4E3A-A67E-62D396077FFA}" srcOrd="0" destOrd="0" presId="urn:microsoft.com/office/officeart/2005/8/layout/hierarchy3"/>
    <dgm:cxn modelId="{8A6353F0-72EC-465E-A947-3AE8E889A774}" srcId="{C0B6BB52-B954-4817-9651-FABD84E5E08E}" destId="{D154E73B-F72F-457E-921E-2658CFAC7115}" srcOrd="0" destOrd="0" parTransId="{7606A309-C85C-49E2-8389-00C2C4CA9474}" sibTransId="{3B397D90-CB53-4561-A465-67FB44E2AB52}"/>
    <dgm:cxn modelId="{3B000039-6155-40D0-A42B-99A95A32E6D2}" srcId="{62D982E0-26BA-43A6-8262-0E3E5F0400EF}" destId="{47204893-EE54-4CCE-9325-19D9E7E65BDF}" srcOrd="1" destOrd="0" parTransId="{ADB4B9BE-DB69-43BD-9E7D-979FEE8A0325}" sibTransId="{10820031-08BF-40E0-9476-46AF0FC097D8}"/>
    <dgm:cxn modelId="{EEE739B3-A7F7-4C4A-8FB5-7DC3F6F08569}" type="presOf" srcId="{D154E73B-F72F-457E-921E-2658CFAC7115}" destId="{05C3A69B-39B7-463B-A661-380A8B18BA6A}" srcOrd="0" destOrd="0" presId="urn:microsoft.com/office/officeart/2005/8/layout/hierarchy3"/>
    <dgm:cxn modelId="{5D6E7447-C9B7-4922-A030-A0D36BE48B4E}" type="presOf" srcId="{91D1405A-8621-410A-9F3A-486B6DD4E990}" destId="{B2B50AFD-8EC9-4061-BA46-3F74BD56FD3D}" srcOrd="0" destOrd="0" presId="urn:microsoft.com/office/officeart/2005/8/layout/hierarchy3"/>
    <dgm:cxn modelId="{C02197B7-65BE-4A28-8265-F27D560D96AB}" type="presOf" srcId="{ADB4B9BE-DB69-43BD-9E7D-979FEE8A0325}" destId="{E6DCCA43-FCF8-41FF-A9FE-61CECD834360}" srcOrd="0" destOrd="0" presId="urn:microsoft.com/office/officeart/2005/8/layout/hierarchy3"/>
    <dgm:cxn modelId="{ECBE882B-9275-4508-B181-F6B65FEDE874}" srcId="{62D982E0-26BA-43A6-8262-0E3E5F0400EF}" destId="{932B1C5A-DC5F-42BF-9530-63624989F3A2}" srcOrd="0" destOrd="0" parTransId="{91D1405A-8621-410A-9F3A-486B6DD4E990}" sibTransId="{75911562-065F-4373-979F-52AD018B641E}"/>
    <dgm:cxn modelId="{69CB8EF8-1448-4924-9EBC-1D20670F350E}" type="presOf" srcId="{BF5C1475-A9B4-40D5-87B3-F28431DD7771}" destId="{F657C74A-6647-441B-A1B3-8A78029CBDEC}" srcOrd="0" destOrd="0" presId="urn:microsoft.com/office/officeart/2005/8/layout/hierarchy3"/>
    <dgm:cxn modelId="{59369486-4948-4490-B0A5-D399200A83CB}" type="presOf" srcId="{C0B6BB52-B954-4817-9651-FABD84E5E08E}" destId="{BD47651E-D0B1-4BCB-95C4-9CAD34F1A31A}" srcOrd="0" destOrd="0" presId="urn:microsoft.com/office/officeart/2005/8/layout/hierarchy3"/>
    <dgm:cxn modelId="{CB43B086-5A56-4E24-8025-8845CAE7D45D}" type="presOf" srcId="{7606A309-C85C-49E2-8389-00C2C4CA9474}" destId="{1DFA3308-652B-4314-9DBA-1F6C977BBB2E}" srcOrd="0" destOrd="0" presId="urn:microsoft.com/office/officeart/2005/8/layout/hierarchy3"/>
    <dgm:cxn modelId="{7480C7C7-EF75-4863-8F0F-25C9C9F039B7}" srcId="{54C60A2E-039A-4C44-A0DD-597A3A08379B}" destId="{62D982E0-26BA-43A6-8262-0E3E5F0400EF}" srcOrd="1" destOrd="0" parTransId="{0F0F5FDA-90C3-4060-B2AD-C4C4DAB45147}" sibTransId="{FDB420B6-8AE0-44F3-B325-9D8CB8E9AC2E}"/>
    <dgm:cxn modelId="{DEA6B532-9F43-4065-9A36-C8258489CB39}" srcId="{C0B6BB52-B954-4817-9651-FABD84E5E08E}" destId="{68464AB4-2F13-4742-9FDB-CF84C2C71E10}" srcOrd="1" destOrd="0" parTransId="{BF5C1475-A9B4-40D5-87B3-F28431DD7771}" sibTransId="{690F22DB-F38D-49A0-B51B-47E95E64227F}"/>
    <dgm:cxn modelId="{43704949-3B1C-40FA-A432-D6633548273D}" type="presOf" srcId="{54C60A2E-039A-4C44-A0DD-597A3A08379B}" destId="{0F77A56C-3EF2-4129-8948-4AAB2B65B1D8}" srcOrd="0" destOrd="0" presId="urn:microsoft.com/office/officeart/2005/8/layout/hierarchy3"/>
    <dgm:cxn modelId="{7FC6088E-75E6-4CBB-A173-4F4E363DC191}" type="presOf" srcId="{62D982E0-26BA-43A6-8262-0E3E5F0400EF}" destId="{C6A05E63-88F9-4ED2-B2B4-827AF5DD51F8}" srcOrd="1" destOrd="0" presId="urn:microsoft.com/office/officeart/2005/8/layout/hierarchy3"/>
    <dgm:cxn modelId="{09BC96F6-7275-4BBC-8C87-C9F9CD804002}" type="presParOf" srcId="{0F77A56C-3EF2-4129-8948-4AAB2B65B1D8}" destId="{86117492-002E-40D7-A5B9-A1D3A7F3611C}" srcOrd="0" destOrd="0" presId="urn:microsoft.com/office/officeart/2005/8/layout/hierarchy3"/>
    <dgm:cxn modelId="{506DE619-CD23-4B62-91B6-16E3A71D79AC}" type="presParOf" srcId="{86117492-002E-40D7-A5B9-A1D3A7F3611C}" destId="{8485E509-B4CF-4806-A239-DD26E87AAA65}" srcOrd="0" destOrd="0" presId="urn:microsoft.com/office/officeart/2005/8/layout/hierarchy3"/>
    <dgm:cxn modelId="{E2B14DA4-8955-436D-8F75-4D1249532EB9}" type="presParOf" srcId="{8485E509-B4CF-4806-A239-DD26E87AAA65}" destId="{BD47651E-D0B1-4BCB-95C4-9CAD34F1A31A}" srcOrd="0" destOrd="0" presId="urn:microsoft.com/office/officeart/2005/8/layout/hierarchy3"/>
    <dgm:cxn modelId="{7485E3DD-D44B-45CA-89B1-639679161E0E}" type="presParOf" srcId="{8485E509-B4CF-4806-A239-DD26E87AAA65}" destId="{E8D55EF7-9A73-4BD5-B195-32C0A19BA02D}" srcOrd="1" destOrd="0" presId="urn:microsoft.com/office/officeart/2005/8/layout/hierarchy3"/>
    <dgm:cxn modelId="{8265D670-5AA1-4D7D-9C1D-7E4B341C101B}" type="presParOf" srcId="{86117492-002E-40D7-A5B9-A1D3A7F3611C}" destId="{8F8926D4-AB12-47B5-BE92-D62611C7D69E}" srcOrd="1" destOrd="0" presId="urn:microsoft.com/office/officeart/2005/8/layout/hierarchy3"/>
    <dgm:cxn modelId="{D7A12219-2C44-4428-8EB3-8C9F44403AB3}" type="presParOf" srcId="{8F8926D4-AB12-47B5-BE92-D62611C7D69E}" destId="{1DFA3308-652B-4314-9DBA-1F6C977BBB2E}" srcOrd="0" destOrd="0" presId="urn:microsoft.com/office/officeart/2005/8/layout/hierarchy3"/>
    <dgm:cxn modelId="{63AE519F-AAD9-44ED-85B0-3383D33B29A7}" type="presParOf" srcId="{8F8926D4-AB12-47B5-BE92-D62611C7D69E}" destId="{05C3A69B-39B7-463B-A661-380A8B18BA6A}" srcOrd="1" destOrd="0" presId="urn:microsoft.com/office/officeart/2005/8/layout/hierarchy3"/>
    <dgm:cxn modelId="{D58D1F3E-2175-4E88-A984-873F0E68897B}" type="presParOf" srcId="{8F8926D4-AB12-47B5-BE92-D62611C7D69E}" destId="{F657C74A-6647-441B-A1B3-8A78029CBDEC}" srcOrd="2" destOrd="0" presId="urn:microsoft.com/office/officeart/2005/8/layout/hierarchy3"/>
    <dgm:cxn modelId="{F95FC73A-AA89-4FA3-A7D2-25B6DBA42309}" type="presParOf" srcId="{8F8926D4-AB12-47B5-BE92-D62611C7D69E}" destId="{42892AEC-1F67-4066-826C-81AEC0CBE365}" srcOrd="3" destOrd="0" presId="urn:microsoft.com/office/officeart/2005/8/layout/hierarchy3"/>
    <dgm:cxn modelId="{4144C6BF-426B-43C3-B92E-60FAA0AFB7CD}" type="presParOf" srcId="{0F77A56C-3EF2-4129-8948-4AAB2B65B1D8}" destId="{2F04E58F-74E6-4B1B-86D2-72A6B7DEBDBD}" srcOrd="1" destOrd="0" presId="urn:microsoft.com/office/officeart/2005/8/layout/hierarchy3"/>
    <dgm:cxn modelId="{B77378A2-9C44-4F55-83F0-104193F6A300}" type="presParOf" srcId="{2F04E58F-74E6-4B1B-86D2-72A6B7DEBDBD}" destId="{4877F293-19AB-4D26-872F-1A0ECF260370}" srcOrd="0" destOrd="0" presId="urn:microsoft.com/office/officeart/2005/8/layout/hierarchy3"/>
    <dgm:cxn modelId="{3A7DF01D-6AB9-41C1-A43B-E72054B40449}" type="presParOf" srcId="{4877F293-19AB-4D26-872F-1A0ECF260370}" destId="{A627BD1D-0E8E-4E3A-A67E-62D396077FFA}" srcOrd="0" destOrd="0" presId="urn:microsoft.com/office/officeart/2005/8/layout/hierarchy3"/>
    <dgm:cxn modelId="{C3906A17-3A62-4F8A-872C-2E817795D5CA}" type="presParOf" srcId="{4877F293-19AB-4D26-872F-1A0ECF260370}" destId="{C6A05E63-88F9-4ED2-B2B4-827AF5DD51F8}" srcOrd="1" destOrd="0" presId="urn:microsoft.com/office/officeart/2005/8/layout/hierarchy3"/>
    <dgm:cxn modelId="{B1A53C91-5316-46CA-B2C7-994E1B9A846E}" type="presParOf" srcId="{2F04E58F-74E6-4B1B-86D2-72A6B7DEBDBD}" destId="{5102E97B-EFDB-48A8-AC93-84BAFC989E99}" srcOrd="1" destOrd="0" presId="urn:microsoft.com/office/officeart/2005/8/layout/hierarchy3"/>
    <dgm:cxn modelId="{F8C7FA82-1F53-4E0A-A5DE-FA54E2388DB7}" type="presParOf" srcId="{5102E97B-EFDB-48A8-AC93-84BAFC989E99}" destId="{B2B50AFD-8EC9-4061-BA46-3F74BD56FD3D}" srcOrd="0" destOrd="0" presId="urn:microsoft.com/office/officeart/2005/8/layout/hierarchy3"/>
    <dgm:cxn modelId="{34799453-2CCB-4A7C-BD28-F01BF60AF56A}" type="presParOf" srcId="{5102E97B-EFDB-48A8-AC93-84BAFC989E99}" destId="{2C222B88-2BBB-4162-8D6A-45FE09D73DF2}" srcOrd="1" destOrd="0" presId="urn:microsoft.com/office/officeart/2005/8/layout/hierarchy3"/>
    <dgm:cxn modelId="{B23E23BD-BF5C-4F9D-916D-EFBB8D7041B8}" type="presParOf" srcId="{5102E97B-EFDB-48A8-AC93-84BAFC989E99}" destId="{E6DCCA43-FCF8-41FF-A9FE-61CECD834360}" srcOrd="2" destOrd="0" presId="urn:microsoft.com/office/officeart/2005/8/layout/hierarchy3"/>
    <dgm:cxn modelId="{C4072543-8822-4EAE-A59D-6F881DA7913F}" type="presParOf" srcId="{5102E97B-EFDB-48A8-AC93-84BAFC989E99}" destId="{28299E01-8AA7-4AA2-B0D6-3F5028393733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8491C5-5880-450F-9FD6-433B6444F2B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5AA18E-EE75-4EA8-9605-BEB0DA17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medserver.ru/beauty/dietlist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medserver.ru/beauty/dietlist/index.html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652" y="3857628"/>
            <a:ext cx="7553348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Топ 5 популярных диет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Вегетарианство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Достоинства и недостатки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eta-pri-vypadenii-pryamoj-kishki-u-detej-1024x7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57166"/>
            <a:ext cx="5072066" cy="3917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Кавказское долголетие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972072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преимущественно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растительная пища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сочетании с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кисломолочными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продуктами</a:t>
            </a:r>
          </a:p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содержание животного белка составляет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12—15% </a:t>
            </a:r>
          </a:p>
          <a:p>
            <a:pPr algn="just"/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редкое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употребление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мясны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 продуктов</a:t>
            </a:r>
          </a:p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традиционное блюдо—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мамалыга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(каша из кукурузной муки</a:t>
            </a:r>
          </a:p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обилие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кисломолочных продуктов(из 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молока коров, коз или буйволиц)</a:t>
            </a:r>
          </a:p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воздержаны в еде</a:t>
            </a:r>
          </a:p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употребляют мало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микрофлора кишечника жителей Абхазии приближается по своему составу к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микрофлоре здоровых детей</a:t>
            </a:r>
            <a:endParaRPr lang="ru-RU" sz="2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41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071942"/>
            <a:ext cx="2928958" cy="179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eople-have-been-crash-dieting-for-over-2000-y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089777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39152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Аргументы против животного белка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504351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регулярном потреблении мяса происходит систематическое отравление организма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токсическими веществами,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образующимися при распаде белка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мясо за счет азотистых экстрактивных веществ стимулирует нервную систему, подобно крепкому кофе или чаю. Это создает своеобразную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человека.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мясная пища содержит много пуриновых оснований, в результате чего нарушается кислотно-щелочное равновесие. развиваются 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подагра, мочекислый диатез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употребление мяса и рыбы дополняется потреблением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 накапливает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антибиотики,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в ветеринарии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22613045-ce5217a8907ba682e2d7fdc6b76c95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929066"/>
            <a:ext cx="491014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Аргументы против животного белка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убое у животных вырабатывается повышенное количество гормонов и биологически активных веществ, что также может оказать отрицательное действие на организм человека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 животных может быть  заражено (ящур, птичий грипп, гельминты и т.д.).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мясные продукты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обусловливают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агрессивность,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раздражительность,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повышенную возбудимость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071942"/>
            <a:ext cx="457203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Позитивные стороны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972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Полиненасыщенные жирные кислоты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пищи- регулируют уровень холестерина крови(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линолевая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линоленовая и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арахидоновая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кислоты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Пищевые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волокона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(целлюлоза, лигнин, пектин)-способствуют удалению из организма холестерина, участвуют в обменных процессах и нормализуют работу ЖКТ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Антиоксиданты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(витамины А,С,Е)-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профилактике</a:t>
            </a:r>
          </a:p>
          <a:p>
            <a:pPr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злокачественных новообразований</a:t>
            </a:r>
          </a:p>
          <a:p>
            <a:pPr>
              <a:lnSpc>
                <a:spcPct val="120000"/>
              </a:lnSpc>
            </a:pP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вегетарианской диеты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Главная проблема вегетарианского питания — обеспечение организма человека полноценным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белком.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среднем для мужчин средних пропорций, выполняющих легкий физический труд, в сутки положено потреблять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 г. белка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для женщин этой же категории —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г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В случае выполнения умственной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работы потребность в белке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несколько ниже: для мужчин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83 г.,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женщин —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 г.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Минимальным считается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потребление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52 г.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белка в сутки.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l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14752"/>
            <a:ext cx="4286260" cy="290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Незаменимые аминокислоты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786874" cy="50435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Пищевую ценность белка определяет его аминокислотный состав.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Существует всего 20 аминокислот, из которых 8 являются незаменимыми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т.е. не вырабатываются в организме человека, в связи с чем должны поступать с пищей. Питание исключительно растительной пищей опасно возникновением дефицита таких аминокислот, 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триптофан, лизин, метионин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Триптофан принимает участие в обеспечении процессов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роста, </a:t>
            </a: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обмене витамина РР,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образовании белков крови.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Источниками триптофана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творог и яйца,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бобовые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 descr="produkty-s-triptofan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896814"/>
            <a:ext cx="4929222" cy="296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Незаменимые аминокислоты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786874" cy="52149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Лизин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участвует в регуляции кровообращения, регулирует уровень эритроцитов и степень насыщения их гемоглобином, принимает участие в обмене кальция. Главные источники лизина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мясо, рыба, яйца, молоко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Метионин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необходим для образования холина — соединения, предотвращающего жировое перерождение печени, принимает участие в обмене витамина В12 и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фолиевой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кислоты и др.Основным источником метионина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молочные продукты. 100 г молока покрывают суточную потребность в метионине (3 г).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получения всех необходимых организму аминокислот в вегетарианском рационе необходимо комбинировать различные продукты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Витамины и микроэлементы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Недостатком вегетарианского питания является дефицит витаминов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В2, В12, D и таких минеральных веществ, как цинк, медь, железо, селен.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 В2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принимает участие в обмене веществ, в процессе роста, влияет на зрение. Богатыми источниками рибофлавина являются молочные продукты, хлеб грубого помола и греча.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источником витамина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В12 являются продукты животного происхождения.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Лигадовегетарианцы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покрывают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потребности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цианкобаламине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молока и яиц.</a:t>
            </a:r>
          </a:p>
          <a:p>
            <a:endParaRPr lang="ru-RU" dirty="0"/>
          </a:p>
        </p:txBody>
      </p:sp>
      <p:pic>
        <p:nvPicPr>
          <p:cNvPr id="4" name="Рисунок 3" descr="v-kakih-produktah-soderzhitsja-vitamin-b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286256"/>
            <a:ext cx="3857652" cy="231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Витамины и микроэлементы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вегетарианской пище недостает таких микроэлементов,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цинк, медь, железо и селен.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Цинк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 для синтеза ряда ферментов, инсулина, иммуноглобулинов. В случае дефицита цинка отмечаются падение зрения, ухудшение состояния кожи, снижение иммунитета.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способна оказывать иммуномодулирующее действие. При ее недостатке страдает иммунный статус человека, развивается малокровие.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входит в структуру гемоглобина, принимающего участие в доставке кислорода к различным тканям. При недостатке железа развивается железодефицитная анемия (малокровие). Из растительных продуктов главным источником железа являются греча, ржаной хлеб, персики, яблоки, белые грибы.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принимает участие в обмене вещества и является катализатором ряда биологических реакций в организме, обладает омолаживающим действием.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Диета по группам крови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диеты основывается на учении о происхождении видов, когда каждого человека относят к землепашцам, собирателям, охотникам , кочевникам.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Диета на группе крови доказывает то, что при неправильном питании происходит конфликт антител крови и белков, которые поступают с пищей.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108527bc76ff69910e4a622f0fef82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4286257"/>
            <a:ext cx="40005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Диетическое питание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рациональное питание здорового человека, построенное с учетом его физиологических особенностей, таких как возраст, пол, вес, профессия и факторов, которые определяют интенсивность обмена веществ у данного человека. Основной целью диетического питания является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здоровому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организму оптимальных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условий для нормальной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полноценной жизни.</a:t>
            </a:r>
          </a:p>
          <a:p>
            <a:endParaRPr lang="ru-RU" dirty="0"/>
          </a:p>
        </p:txBody>
      </p:sp>
      <p:pic>
        <p:nvPicPr>
          <p:cNvPr id="4" name="Рисунок 3" descr="di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857628"/>
            <a:ext cx="5167317" cy="283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ДИЕТА ПО ГРУППАМ КРОВИ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2438400"/>
            <a:ext cx="4281518" cy="42053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на пути к снижению калорийности 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диеты являются здоровыми, полезными 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сбалансированное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диета не жесткая благодаря ряду нейтральных продуктов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129118" cy="420531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 не обоснована</a:t>
            </a:r>
          </a:p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только  4 рациона питания </a:t>
            </a:r>
          </a:p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учитывает социально-экономический фактор</a:t>
            </a:r>
          </a:p>
          <a:p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Раздельное 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504351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Раздельное питание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это отдельная, несмешиваемая еда разных по химическому составу продуктов, иными словами, это употребление некоторых продуктов в разные приемы пищи и через определенные промежутки времени. Особым вариантом раздельного питания является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потребление разных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 продуктов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(мясных, молочных, овощных и др.)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разные дни.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Белки с углеводами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смешивать нельзя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нейтральные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продукты сочетаются с любой пищей –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главные принципы раздельного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питания.</a:t>
            </a:r>
          </a:p>
          <a:p>
            <a:endParaRPr lang="ru-RU" dirty="0"/>
          </a:p>
        </p:txBody>
      </p:sp>
      <p:pic>
        <p:nvPicPr>
          <p:cNvPr id="4" name="Рисунок 3" descr="1016487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928934"/>
            <a:ext cx="292895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Раздельное 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85720" y="2438400"/>
            <a:ext cx="4210080" cy="42053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уменьшается интоксикация организма,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улучшается самочувствие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ощутимо сбрасывается вес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полезно при желудочно-кишечных расстройствах и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заболеваниях (снижает нагрузку на организм)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129118" cy="42053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особый режим жизни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сложный процесс привыкания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постоянное чувство голода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нарушение выработки ферментов, необходимых для переваривания смешанной пищи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OP-7-samyh-sytnyh-die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71876"/>
            <a:ext cx="5715040" cy="300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Белковая диета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01122" cy="468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Белковая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диета (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безуглеводная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диета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Одна из наиболее популярных белковых диет – это диета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Дюкана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суть сводится к тому, что человек длительное время употребляет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белковые продукты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углеводные продукты в такой диете сводятся к минимуму. </a:t>
            </a:r>
          </a:p>
          <a:p>
            <a:pPr algn="just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Отличие диеты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заключается в 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том, что человек 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питается по 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определенным фазам. 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Белковая диета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2438400"/>
            <a:ext cx="4281518" cy="41338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 действительно уменьшается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ограничений по количеству приемов пищи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 не чувствует голода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продукты диеты – это рыба, мясо, молочные продукты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00562" y="2438400"/>
            <a:ext cx="4429156" cy="441960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кетоза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(повышенное сжигание накопленного жира при чрезмерном употреблении белковых продуктов )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подходит лишь для молодых людей, при условии отсутствия хронических заболеваний;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 запоры и проблемы с пищеварением; </a:t>
            </a:r>
          </a:p>
          <a:p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 нагрузку на почки и сердце, появляется неприятный запах изо рта.</a:t>
            </a:r>
            <a:b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990600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НИЗКОУГЛЕВОДНАЯ </a:t>
            </a:r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2"/>
              </a:rPr>
              <a:t>ДИЕТА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ДОКТОРА АТКИНСА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Высоко-жировая и высоко-протеиновая </a:t>
            </a:r>
            <a:r>
              <a:rPr lang="ru-RU" sz="26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диета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американского врача-диетолога Роберта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Аткинса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построена на полном отказе от углеводсодержащих продуктов: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ежедневное потребление углеводов не должно превышать 20 грамм в день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Из углеводистой пищи разрешаются одни грибы, так как в них </a:t>
            </a:r>
          </a:p>
          <a:p>
            <a:pPr algn="just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растительного белка.</a:t>
            </a:r>
          </a:p>
          <a:p>
            <a:pPr algn="just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хлеб, овощи, фрукты,</a:t>
            </a:r>
          </a:p>
          <a:p>
            <a:pPr algn="just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макароны, булочки, </a:t>
            </a:r>
          </a:p>
          <a:p>
            <a:pPr algn="just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 и прочее – почти</a:t>
            </a:r>
          </a:p>
          <a:p>
            <a:pPr algn="just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полностью исключаются </a:t>
            </a:r>
          </a:p>
          <a:p>
            <a:pPr algn="just"/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рациона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angsing-dan-Sehat-dengan-Diet-Atk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643314"/>
            <a:ext cx="4572032" cy="294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Диета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Аткинса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2438400"/>
            <a:ext cx="4281518" cy="4419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6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ограничений по калорийности и количеству разрешенной пищи;</a:t>
            </a:r>
          </a:p>
          <a:p>
            <a:pPr lvl="0"/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 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диеты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происходит стабилизация и поддержание на постоянном уровне сахара в крови, что позволяет избежать симптомов гипогликемии, таких как углеводная зависимость и постоянное чувство голода (избавление от пристрастия к сладкому и других пищевых зависимостей);</a:t>
            </a:r>
          </a:p>
          <a:p>
            <a:pPr lvl="0"/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обмена веществ - переключение со сжигания углеводов 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сжигание жиров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57686" y="2438400"/>
            <a:ext cx="4786314" cy="44196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диету можно проводить только при хорошем состоянии здоровья </a:t>
            </a:r>
          </a:p>
          <a:p>
            <a:pPr lvl="0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длительный отказ от углеводов негативно воздействует на мозг. блокирует выработку </a:t>
            </a:r>
            <a:r>
              <a:rPr lang="ru-RU" sz="8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серотонина</a:t>
            </a:r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повышается уровень холестерина</a:t>
            </a:r>
          </a:p>
          <a:p>
            <a:pPr lvl="0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возникают кожные проблемы, а волосы могут стать сухими и ломкими </a:t>
            </a:r>
          </a:p>
          <a:p>
            <a:pPr lvl="0"/>
            <a:r>
              <a:rPr lang="ru-RU" sz="8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предусмотрено поступление в организм в достаточном количестве минеральных солей и клетчатки, необходимых для нормальной работы пищеварительного тракта.</a:t>
            </a:r>
          </a:p>
          <a:p>
            <a:endParaRPr lang="ru-RU" sz="4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728" y="5857892"/>
            <a:ext cx="6851671" cy="70167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Диета – дело индивидуальное!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9273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14620"/>
            <a:ext cx="4114588" cy="275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Принципы, лежащие в основе построения диет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929718" cy="507209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построения диет лежат все физиологические процессы, происходящие в организме. Питание здорового человека характеризуется рядом важных показателей: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калорийностью пищи,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химическим составом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кратностью питания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Также очень важную роль играет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химический состав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пищи, разнообразные физические свойства пищи: ее объем, консистенция, температура,  и конечно большая роль принадлежит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режиму питания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eticheskoe-pi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620987"/>
            <a:ext cx="3367094" cy="223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arge.82ac5a4f-ee32-4995-ad99-933c68907039-original.jpeg.67fe17a8696ac88c57c424c8fd07da1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531085"/>
            <a:ext cx="3286148" cy="232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Оптимальные величины правильного питания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86874" cy="507209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Оптимальное соотношение продуктов будет, если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14% 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суточного 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калоража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покрывается за счет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 счет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56%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 счет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определения суточного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калоража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нужно учитывать возраст, пол и конституциональные особенности. Рекомендуется четырехразовое питание: завтрак в 8–9ч., обед в 13–14ч., ужин в 17–18ч., прием пищи на ночь в 21ч. Выбор такого времени обусловлен физиологической особенностью человеческого организма, а именно активностью его ферментативных систем.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Калораж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приемов пищи: завтрак – 30%, обед – 40%, ужин – 25%, прием пищи на ночь – 5%.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хорошо, чтобы последний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 пищи был за 4–5ч. до сна.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od-Clock-2-1024x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5214951"/>
            <a:ext cx="264317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eta-5-1-624x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554498"/>
            <a:ext cx="5586410" cy="308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Лечебное 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диетического и лечебного </a:t>
            </a: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питания в стационарах ЛПО подразумевает соблюдению так называемых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лечебных столов по М.И.Певзнеру </a:t>
            </a: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 в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 15-и </a:t>
            </a: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подвидами). В зависимости от той или иной патологии подобран комплекс продуктов, способствующих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адекватной работе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системы пищеварения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больного и способ-</a:t>
            </a:r>
          </a:p>
          <a:p>
            <a:pPr lvl="0" algn="just">
              <a:buNone/>
            </a:pPr>
            <a:r>
              <a:rPr lang="ru-RU" sz="2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ствующих</a:t>
            </a: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его 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быстрейшему </a:t>
            </a:r>
          </a:p>
          <a:p>
            <a:pPr lvl="0" algn="just">
              <a:buNone/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выздоровлению.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Вегетарианство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504351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Вегетарианство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— разновидность питания, исключающая из употребления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 и рыбу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Вегетарианства можно рассматривать как своеобразное возрождение старых традиций, возвращение к исходному способу утоления голода.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Вегетарианство говорит о поисках людей более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гуманных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подходах к творению Божию. Вегетарианство является неотъемлемой частью различных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религиозных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школ философии.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Так например православная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церковь установила посты,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во время которых верующие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люди употребляют только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растительную пищу. </a:t>
            </a:r>
          </a:p>
          <a:p>
            <a:endParaRPr lang="ru-RU" dirty="0"/>
          </a:p>
        </p:txBody>
      </p:sp>
      <p:pic>
        <p:nvPicPr>
          <p:cNvPr id="4" name="Рисунок 3" descr="pitanie-posle-trenirovki-8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7" y="4000503"/>
            <a:ext cx="5143504" cy="285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Выделяют следующие виды вегетарианства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600200"/>
          <a:ext cx="878681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kusstvennyij-kamen-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488349"/>
            <a:ext cx="3714776" cy="236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Факты в пользу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5043510"/>
          </a:xfrm>
        </p:spPr>
        <p:txBody>
          <a:bodyPr/>
          <a:lstStyle/>
          <a:p>
            <a:pPr algn="just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5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невегетарианцев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частота распространения сахарного диабета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 раза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выше; встречаемость гипертонии у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мужчин-невегетарианцев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раза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чаще, у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женщин-невегетарианок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в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раз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чаще; инфаркт миокарда среди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мужчин-невегетарианцев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встречается в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раз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чаще; болезни печени и желчного пузыря среди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мужчин-невегетарианцев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встречаются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 раза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чаще, среди </a:t>
            </a:r>
            <a:r>
              <a:rPr lang="ru-RU" sz="2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женщин-невегетарианок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с одинаковой частотой (по сравнению с вегетарианками).</a:t>
            </a:r>
          </a:p>
          <a:p>
            <a:endParaRPr lang="ru-RU" dirty="0"/>
          </a:p>
        </p:txBody>
      </p:sp>
      <p:pic>
        <p:nvPicPr>
          <p:cNvPr id="4" name="Рисунок 3" descr="1413013400general_pages_napravleniya_v_vegetarianstve_pervye_shagi_k_ve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143512"/>
            <a:ext cx="2357454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на  продолжительность жизни?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15436" cy="500066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И.И. Мечников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(лауреат Нобелевской премии) считал, что старение организма вызвано систематическим отравлением организма человека различными ядовитыми примесями, выделяющимися в кишечнике в результате пищеварения. Для предупреждения этого И.И. Мечников советовал постоянное употребление кисломолочных продуктов, способствующих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подавлению гнилостной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флоры в кишечнике, и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ограничение мясных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продуктов.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36898153_3085196_344766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000504"/>
            <a:ext cx="435771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861</TotalTime>
  <Words>1397</Words>
  <Application>Microsoft Office PowerPoint</Application>
  <PresentationFormat>Экран (4:3)</PresentationFormat>
  <Paragraphs>181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Обычная</vt:lpstr>
      <vt:lpstr>Топ 5 популярных диет Вегетарианство</vt:lpstr>
      <vt:lpstr>Определение</vt:lpstr>
      <vt:lpstr>Принципы, лежащие в основе построения диет </vt:lpstr>
      <vt:lpstr>Оптимальные величины правильного питания</vt:lpstr>
      <vt:lpstr>Лечебное питание</vt:lpstr>
      <vt:lpstr>Вегетарианство </vt:lpstr>
      <vt:lpstr>Выделяют следующие виды вегетарианства</vt:lpstr>
      <vt:lpstr>Факты в пользу:</vt:lpstr>
      <vt:lpstr>Влияние на  продолжительность жизни? </vt:lpstr>
      <vt:lpstr>Кавказское долголетие</vt:lpstr>
      <vt:lpstr>Аргументы против животного белка </vt:lpstr>
      <vt:lpstr>Аргументы против животного белка</vt:lpstr>
      <vt:lpstr>Позитивные стороны</vt:lpstr>
      <vt:lpstr>Проблемы вегетарианской диеты </vt:lpstr>
      <vt:lpstr>Незаменимые аминокислоты</vt:lpstr>
      <vt:lpstr>Незаменимые аминокислоты</vt:lpstr>
      <vt:lpstr>Витамины и микроэлементы</vt:lpstr>
      <vt:lpstr>Витамины и микроэлементы</vt:lpstr>
      <vt:lpstr>Диета по группам крови</vt:lpstr>
      <vt:lpstr>ДИЕТА ПО ГРУППАМ КРОВИ</vt:lpstr>
      <vt:lpstr>Раздельное питание</vt:lpstr>
      <vt:lpstr>Раздельное питание</vt:lpstr>
      <vt:lpstr>Белковая диета</vt:lpstr>
      <vt:lpstr>Белковая диета</vt:lpstr>
      <vt:lpstr>НИЗКОУГЛЕВОДНАЯ ДИЕТА  ДОКТОРА АТКИНСА </vt:lpstr>
      <vt:lpstr>Диета Аткинса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Кузьмина</dc:creator>
  <cp:lastModifiedBy>Екатерина Кузьмина</cp:lastModifiedBy>
  <cp:revision>87</cp:revision>
  <dcterms:created xsi:type="dcterms:W3CDTF">2017-10-17T05:54:03Z</dcterms:created>
  <dcterms:modified xsi:type="dcterms:W3CDTF">2017-10-18T11:43:29Z</dcterms:modified>
</cp:coreProperties>
</file>